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261" r:id="rId5"/>
    <p:sldId id="259" r:id="rId6"/>
  </p:sldIdLst>
  <p:sldSz cx="12192000" cy="3657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6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02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98593"/>
            <a:ext cx="9144000" cy="1273387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921087"/>
            <a:ext cx="9144000" cy="883073"/>
          </a:xfrm>
        </p:spPr>
        <p:txBody>
          <a:bodyPr/>
          <a:lstStyle>
            <a:lvl1pPr marL="0" indent="0" algn="ctr">
              <a:buNone/>
              <a:defRPr sz="1280"/>
            </a:lvl1pPr>
            <a:lvl2pPr marL="243825" indent="0" algn="ctr">
              <a:buNone/>
              <a:defRPr sz="1067"/>
            </a:lvl2pPr>
            <a:lvl3pPr marL="487650" indent="0" algn="ctr">
              <a:buNone/>
              <a:defRPr sz="960"/>
            </a:lvl3pPr>
            <a:lvl4pPr marL="731474" indent="0" algn="ctr">
              <a:buNone/>
              <a:defRPr sz="853"/>
            </a:lvl4pPr>
            <a:lvl5pPr marL="975299" indent="0" algn="ctr">
              <a:buNone/>
              <a:defRPr sz="853"/>
            </a:lvl5pPr>
            <a:lvl6pPr marL="1219124" indent="0" algn="ctr">
              <a:buNone/>
              <a:defRPr sz="853"/>
            </a:lvl6pPr>
            <a:lvl7pPr marL="1462949" indent="0" algn="ctr">
              <a:buNone/>
              <a:defRPr sz="853"/>
            </a:lvl7pPr>
            <a:lvl8pPr marL="1706773" indent="0" algn="ctr">
              <a:buNone/>
              <a:defRPr sz="853"/>
            </a:lvl8pPr>
            <a:lvl9pPr marL="1950598" indent="0" algn="ctr">
              <a:buNone/>
              <a:defRPr sz="85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39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48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94733"/>
            <a:ext cx="2628900" cy="30996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4733"/>
            <a:ext cx="7734300" cy="30996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65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20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911860"/>
            <a:ext cx="10515600" cy="15214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447714"/>
            <a:ext cx="10515600" cy="800100"/>
          </a:xfrm>
        </p:spPr>
        <p:txBody>
          <a:bodyPr/>
          <a:lstStyle>
            <a:lvl1pPr marL="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1pPr>
            <a:lvl2pPr marL="243825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2pPr>
            <a:lvl3pPr marL="48765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731474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4pPr>
            <a:lvl5pPr marL="975299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5pPr>
            <a:lvl6pPr marL="1219124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6pPr>
            <a:lvl7pPr marL="1462949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7pPr>
            <a:lvl8pPr marL="1706773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8pPr>
            <a:lvl9pPr marL="1950598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973666"/>
            <a:ext cx="5181600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73666"/>
            <a:ext cx="5181600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1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94734"/>
            <a:ext cx="10515600" cy="7069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896620"/>
            <a:ext cx="5157787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336040"/>
            <a:ext cx="5157787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896620"/>
            <a:ext cx="5183188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336040"/>
            <a:ext cx="5183188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3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93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3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43840"/>
            <a:ext cx="3932237" cy="853440"/>
          </a:xfrm>
        </p:spPr>
        <p:txBody>
          <a:bodyPr anchor="b"/>
          <a:lstStyle>
            <a:lvl1pPr>
              <a:defRPr sz="17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26627"/>
            <a:ext cx="6172200" cy="2599267"/>
          </a:xfrm>
        </p:spPr>
        <p:txBody>
          <a:bodyPr/>
          <a:lstStyle>
            <a:lvl1pPr>
              <a:defRPr sz="1707"/>
            </a:lvl1pPr>
            <a:lvl2pPr>
              <a:defRPr sz="1493"/>
            </a:lvl2pPr>
            <a:lvl3pPr>
              <a:defRPr sz="128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097280"/>
            <a:ext cx="3932237" cy="2032847"/>
          </a:xfrm>
        </p:spPr>
        <p:txBody>
          <a:bodyPr/>
          <a:lstStyle>
            <a:lvl1pPr marL="0" indent="0">
              <a:buNone/>
              <a:defRPr sz="853"/>
            </a:lvl1pPr>
            <a:lvl2pPr marL="243825" indent="0">
              <a:buNone/>
              <a:defRPr sz="747"/>
            </a:lvl2pPr>
            <a:lvl3pPr marL="487650" indent="0">
              <a:buNone/>
              <a:defRPr sz="640"/>
            </a:lvl3pPr>
            <a:lvl4pPr marL="731474" indent="0">
              <a:buNone/>
              <a:defRPr sz="533"/>
            </a:lvl4pPr>
            <a:lvl5pPr marL="975299" indent="0">
              <a:buNone/>
              <a:defRPr sz="533"/>
            </a:lvl5pPr>
            <a:lvl6pPr marL="1219124" indent="0">
              <a:buNone/>
              <a:defRPr sz="533"/>
            </a:lvl6pPr>
            <a:lvl7pPr marL="1462949" indent="0">
              <a:buNone/>
              <a:defRPr sz="533"/>
            </a:lvl7pPr>
            <a:lvl8pPr marL="1706773" indent="0">
              <a:buNone/>
              <a:defRPr sz="533"/>
            </a:lvl8pPr>
            <a:lvl9pPr marL="1950598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49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43840"/>
            <a:ext cx="3932237" cy="853440"/>
          </a:xfrm>
        </p:spPr>
        <p:txBody>
          <a:bodyPr anchor="b"/>
          <a:lstStyle>
            <a:lvl1pPr>
              <a:defRPr sz="17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26627"/>
            <a:ext cx="6172200" cy="2599267"/>
          </a:xfrm>
        </p:spPr>
        <p:txBody>
          <a:bodyPr anchor="t"/>
          <a:lstStyle>
            <a:lvl1pPr marL="0" indent="0">
              <a:buNone/>
              <a:defRPr sz="1707"/>
            </a:lvl1pPr>
            <a:lvl2pPr marL="243825" indent="0">
              <a:buNone/>
              <a:defRPr sz="1493"/>
            </a:lvl2pPr>
            <a:lvl3pPr marL="487650" indent="0">
              <a:buNone/>
              <a:defRPr sz="1280"/>
            </a:lvl3pPr>
            <a:lvl4pPr marL="731474" indent="0">
              <a:buNone/>
              <a:defRPr sz="1067"/>
            </a:lvl4pPr>
            <a:lvl5pPr marL="975299" indent="0">
              <a:buNone/>
              <a:defRPr sz="1067"/>
            </a:lvl5pPr>
            <a:lvl6pPr marL="1219124" indent="0">
              <a:buNone/>
              <a:defRPr sz="1067"/>
            </a:lvl6pPr>
            <a:lvl7pPr marL="1462949" indent="0">
              <a:buNone/>
              <a:defRPr sz="1067"/>
            </a:lvl7pPr>
            <a:lvl8pPr marL="1706773" indent="0">
              <a:buNone/>
              <a:defRPr sz="1067"/>
            </a:lvl8pPr>
            <a:lvl9pPr marL="1950598" indent="0">
              <a:buNone/>
              <a:defRPr sz="10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097280"/>
            <a:ext cx="3932237" cy="2032847"/>
          </a:xfrm>
        </p:spPr>
        <p:txBody>
          <a:bodyPr/>
          <a:lstStyle>
            <a:lvl1pPr marL="0" indent="0">
              <a:buNone/>
              <a:defRPr sz="853"/>
            </a:lvl1pPr>
            <a:lvl2pPr marL="243825" indent="0">
              <a:buNone/>
              <a:defRPr sz="747"/>
            </a:lvl2pPr>
            <a:lvl3pPr marL="487650" indent="0">
              <a:buNone/>
              <a:defRPr sz="640"/>
            </a:lvl3pPr>
            <a:lvl4pPr marL="731474" indent="0">
              <a:buNone/>
              <a:defRPr sz="533"/>
            </a:lvl4pPr>
            <a:lvl5pPr marL="975299" indent="0">
              <a:buNone/>
              <a:defRPr sz="533"/>
            </a:lvl5pPr>
            <a:lvl6pPr marL="1219124" indent="0">
              <a:buNone/>
              <a:defRPr sz="533"/>
            </a:lvl6pPr>
            <a:lvl7pPr marL="1462949" indent="0">
              <a:buNone/>
              <a:defRPr sz="533"/>
            </a:lvl7pPr>
            <a:lvl8pPr marL="1706773" indent="0">
              <a:buNone/>
              <a:defRPr sz="533"/>
            </a:lvl8pPr>
            <a:lvl9pPr marL="1950598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065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94734"/>
            <a:ext cx="10515600" cy="706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73666"/>
            <a:ext cx="10515600" cy="2320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3390054"/>
            <a:ext cx="274320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3390054"/>
            <a:ext cx="411480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3390054"/>
            <a:ext cx="274320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5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87650" rtl="0" eaLnBrk="1" latinLnBrk="0" hangingPunct="1">
        <a:lnSpc>
          <a:spcPct val="90000"/>
        </a:lnSpc>
        <a:spcBef>
          <a:spcPct val="0"/>
        </a:spcBef>
        <a:buNone/>
        <a:defRPr sz="23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1912" indent="-121912" algn="l" defTabSz="48765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493" kern="1200">
          <a:solidFill>
            <a:schemeClr val="tx1"/>
          </a:solidFill>
          <a:latin typeface="+mn-lt"/>
          <a:ea typeface="+mn-ea"/>
          <a:cs typeface="+mn-cs"/>
        </a:defRPr>
      </a:lvl1pPr>
      <a:lvl2pPr marL="36573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2pPr>
      <a:lvl3pPr marL="609562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3pPr>
      <a:lvl4pPr marL="85338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1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34103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58486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82868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2072510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1pPr>
      <a:lvl2pPr marL="243825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8765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3pPr>
      <a:lvl4pPr marL="73147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97529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21912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46294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706773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1950598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jpeg"/><Relationship Id="rId7" Type="http://schemas.openxmlformats.org/officeDocument/2006/relationships/image" Target="../media/image9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6.jpeg"/><Relationship Id="rId5" Type="http://schemas.openxmlformats.org/officeDocument/2006/relationships/image" Target="../media/image11.jpeg"/><Relationship Id="rId10" Type="http://schemas.openxmlformats.org/officeDocument/2006/relationships/image" Target="../media/image15.jpe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12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1.jpeg"/><Relationship Id="rId5" Type="http://schemas.openxmlformats.org/officeDocument/2006/relationships/image" Target="../media/image19.png"/><Relationship Id="rId10" Type="http://schemas.openxmlformats.org/officeDocument/2006/relationships/image" Target="../media/image7.png"/><Relationship Id="rId4" Type="http://schemas.openxmlformats.org/officeDocument/2006/relationships/image" Target="../media/image18.jpe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7E7EBAD-D461-A7F0-98A7-09D8C3826082}"/>
              </a:ext>
            </a:extLst>
          </p:cNvPr>
          <p:cNvGrpSpPr/>
          <p:nvPr/>
        </p:nvGrpSpPr>
        <p:grpSpPr>
          <a:xfrm>
            <a:off x="0" y="-68094"/>
            <a:ext cx="12192002" cy="3793788"/>
            <a:chOff x="0" y="-68094"/>
            <a:chExt cx="12192002" cy="3793788"/>
          </a:xfrm>
        </p:grpSpPr>
        <p:pic>
          <p:nvPicPr>
            <p:cNvPr id="2052" name="Picture 4" descr="How To Answer 20 Common Scholarship Interview Questions | Indeed.com">
              <a:extLst>
                <a:ext uri="{FF2B5EF4-FFF2-40B4-BE49-F238E27FC236}">
                  <a16:creationId xmlns:a16="http://schemas.microsoft.com/office/drawing/2014/main" id="{616E7A09-3DC4-CB6A-B844-A43F1D9560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26"/>
            <a:stretch/>
          </p:blipFill>
          <p:spPr bwMode="auto">
            <a:xfrm>
              <a:off x="0" y="68094"/>
              <a:ext cx="4646781" cy="36576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How To Answer 20 Common Scholarship Interview Questions | Indeed.com">
              <a:extLst>
                <a:ext uri="{FF2B5EF4-FFF2-40B4-BE49-F238E27FC236}">
                  <a16:creationId xmlns:a16="http://schemas.microsoft.com/office/drawing/2014/main" id="{9FE4A0F9-D154-F79B-B771-E22EB8AC2B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26"/>
            <a:stretch/>
          </p:blipFill>
          <p:spPr bwMode="auto">
            <a:xfrm>
              <a:off x="3772611" y="68094"/>
              <a:ext cx="4646781" cy="36576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How To Answer 20 Common Scholarship Interview Questions | Indeed.com">
              <a:extLst>
                <a:ext uri="{FF2B5EF4-FFF2-40B4-BE49-F238E27FC236}">
                  <a16:creationId xmlns:a16="http://schemas.microsoft.com/office/drawing/2014/main" id="{C1CCB84F-B171-1CBB-3274-A6CEA8F58C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26"/>
            <a:stretch/>
          </p:blipFill>
          <p:spPr bwMode="auto">
            <a:xfrm>
              <a:off x="7545221" y="-68094"/>
              <a:ext cx="4646781" cy="36576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A366E-68B9-A172-5A64-3721334C9A34}"/>
              </a:ext>
            </a:extLst>
          </p:cNvPr>
          <p:cNvSpPr/>
          <p:nvPr/>
        </p:nvSpPr>
        <p:spPr>
          <a:xfrm>
            <a:off x="0" y="0"/>
            <a:ext cx="12192000" cy="3657600"/>
          </a:xfrm>
          <a:prstGeom prst="rect">
            <a:avLst/>
          </a:prstGeom>
          <a:solidFill>
            <a:srgbClr val="FFFFFF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Scholarship Generic Glyph icon">
            <a:extLst>
              <a:ext uri="{FF2B5EF4-FFF2-40B4-BE49-F238E27FC236}">
                <a16:creationId xmlns:a16="http://schemas.microsoft.com/office/drawing/2014/main" id="{86E99106-4182-7DAB-0A50-07B9F593A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917" y="330740"/>
            <a:ext cx="2996119" cy="299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87B461-E8E8-4105-25E1-A60D054CD5F8}"/>
              </a:ext>
            </a:extLst>
          </p:cNvPr>
          <p:cNvSpPr txBox="1"/>
          <p:nvPr/>
        </p:nvSpPr>
        <p:spPr>
          <a:xfrm>
            <a:off x="2820519" y="593147"/>
            <a:ext cx="9041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National &amp; International Scholarship Awards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FE15E4-F997-E282-C147-61B38B0E1C07}"/>
              </a:ext>
            </a:extLst>
          </p:cNvPr>
          <p:cNvSpPr txBox="1"/>
          <p:nvPr/>
        </p:nvSpPr>
        <p:spPr>
          <a:xfrm>
            <a:off x="2970176" y="1497820"/>
            <a:ext cx="87416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Ph.D. Global Vision Scholarship from Inha University (South Korea)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EDISU Merit Scholarship for MS. Studies (Italy)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Erasmus/LLP Scholarship for MS. Thesis (Sweden)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Merit based scholarship for BS Engineering (Pakistan)</a:t>
            </a:r>
          </a:p>
        </p:txBody>
      </p:sp>
    </p:spTree>
    <p:extLst>
      <p:ext uri="{BB962C8B-B14F-4D97-AF65-F5344CB8AC3E}">
        <p14:creationId xmlns:p14="http://schemas.microsoft.com/office/powerpoint/2010/main" val="3764132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ow to write my Teaching Experience on a CV - CVExpress">
            <a:extLst>
              <a:ext uri="{FF2B5EF4-FFF2-40B4-BE49-F238E27FC236}">
                <a16:creationId xmlns:a16="http://schemas.microsoft.com/office/drawing/2014/main" id="{25030406-A165-9471-ED25-961FFFBD0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043579" cy="3657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ow to write my Teaching Experience on a CV - CVExpress">
            <a:extLst>
              <a:ext uri="{FF2B5EF4-FFF2-40B4-BE49-F238E27FC236}">
                <a16:creationId xmlns:a16="http://schemas.microsoft.com/office/drawing/2014/main" id="{7B93F9D8-E2FD-188B-95E8-EC9828FA2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727" y="-17834"/>
            <a:ext cx="5299853" cy="3657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eacher icons for free download | Freepik | Free icons, Icon set design,  School icon">
            <a:extLst>
              <a:ext uri="{FF2B5EF4-FFF2-40B4-BE49-F238E27FC236}">
                <a16:creationId xmlns:a16="http://schemas.microsoft.com/office/drawing/2014/main" id="{546F220A-C07E-0E0E-9B3D-ED44F44FE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" y="379378"/>
            <a:ext cx="2898843" cy="289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FC4A69-132D-FD71-F4CD-691CE4CACF6B}"/>
              </a:ext>
            </a:extLst>
          </p:cNvPr>
          <p:cNvSpPr txBox="1"/>
          <p:nvPr/>
        </p:nvSpPr>
        <p:spPr>
          <a:xfrm>
            <a:off x="3121816" y="379378"/>
            <a:ext cx="7082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National &amp; International Experience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508253-7D73-4FF9-306C-A95040ABAD4F}"/>
              </a:ext>
            </a:extLst>
          </p:cNvPr>
          <p:cNvSpPr txBox="1"/>
          <p:nvPr/>
        </p:nvSpPr>
        <p:spPr>
          <a:xfrm>
            <a:off x="2970176" y="1497820"/>
            <a:ext cx="73422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Assistant Professor at NUST (2024~Present) - Pakistan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Postdoctoral Researcher at KENTECH – South Korea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Lecture Assistant at Inha University – South Korea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Lab Engineer/Lecturer at Effat University – Saudi Arabia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Teaching Assistant at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Politechnico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di Torino </a:t>
            </a:r>
          </a:p>
        </p:txBody>
      </p:sp>
      <p:pic>
        <p:nvPicPr>
          <p:cNvPr id="3078" name="Picture 6" descr="National University of Sciences &amp; Technology - Wikipedia">
            <a:extLst>
              <a:ext uri="{FF2B5EF4-FFF2-40B4-BE49-F238E27FC236}">
                <a16:creationId xmlns:a16="http://schemas.microsoft.com/office/drawing/2014/main" id="{6E8054A6-1F65-F197-846C-BA97AB275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580" y="77462"/>
            <a:ext cx="1008195" cy="100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한국에너지공과대학교 KENTECH - YouTube">
            <a:extLst>
              <a:ext uri="{FF2B5EF4-FFF2-40B4-BE49-F238E27FC236}">
                <a16:creationId xmlns:a16="http://schemas.microsoft.com/office/drawing/2014/main" id="{1DFC5B75-46DA-1EAC-6A4C-AC2E997F9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775" y="528786"/>
            <a:ext cx="1008195" cy="100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ha University - Wikipedia">
            <a:extLst>
              <a:ext uri="{FF2B5EF4-FFF2-40B4-BE49-F238E27FC236}">
                <a16:creationId xmlns:a16="http://schemas.microsoft.com/office/drawing/2014/main" id="{7F1455B3-56E6-CB9A-9C0B-F4458C5C9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251" y="1162782"/>
            <a:ext cx="1122200" cy="112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ffat University Bundle Logo PNG Vector (AI) Free Download">
            <a:extLst>
              <a:ext uri="{FF2B5EF4-FFF2-40B4-BE49-F238E27FC236}">
                <a16:creationId xmlns:a16="http://schemas.microsoft.com/office/drawing/2014/main" id="{1C5FB741-37BA-8A74-E95B-7A3E945D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251" y="2414614"/>
            <a:ext cx="830199" cy="116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Politecnico di Torino (POLITO) | SHIELD">
            <a:extLst>
              <a:ext uri="{FF2B5EF4-FFF2-40B4-BE49-F238E27FC236}">
                <a16:creationId xmlns:a16="http://schemas.microsoft.com/office/drawing/2014/main" id="{E45AD007-9AC2-CFBB-6354-65CE16DE4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30" y="1929865"/>
            <a:ext cx="1122200" cy="112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96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Scholarship Generic Glyph icon">
            <a:extLst>
              <a:ext uri="{FF2B5EF4-FFF2-40B4-BE49-F238E27FC236}">
                <a16:creationId xmlns:a16="http://schemas.microsoft.com/office/drawing/2014/main" id="{86E99106-4182-7DAB-0A50-07B9F593A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610" y="350268"/>
            <a:ext cx="537557" cy="53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87B461-E8E8-4105-25E1-A60D054CD5F8}"/>
              </a:ext>
            </a:extLst>
          </p:cNvPr>
          <p:cNvSpPr txBox="1"/>
          <p:nvPr/>
        </p:nvSpPr>
        <p:spPr>
          <a:xfrm>
            <a:off x="1505012" y="336305"/>
            <a:ext cx="9041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National &amp; International Scholarship Awards</a:t>
            </a:r>
          </a:p>
        </p:txBody>
      </p:sp>
      <p:pic>
        <p:nvPicPr>
          <p:cNvPr id="1026" name="Picture 2" descr="Inha University|HANJIN KAL">
            <a:extLst>
              <a:ext uri="{FF2B5EF4-FFF2-40B4-BE49-F238E27FC236}">
                <a16:creationId xmlns:a16="http://schemas.microsoft.com/office/drawing/2014/main" id="{A9106F67-E964-D22E-3F9E-B84AB0FDF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01" y="1827648"/>
            <a:ext cx="1661816" cy="7460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Inha University - Wikipedia">
            <a:extLst>
              <a:ext uri="{FF2B5EF4-FFF2-40B4-BE49-F238E27FC236}">
                <a16:creationId xmlns:a16="http://schemas.microsoft.com/office/drawing/2014/main" id="{8D75968C-0E18-C95C-3749-86FB0E488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09" y="943405"/>
            <a:ext cx="1122200" cy="112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6B54B4-53AB-5E0F-A9F0-FBE4B63C5AD0}"/>
              </a:ext>
            </a:extLst>
          </p:cNvPr>
          <p:cNvSpPr txBox="1"/>
          <p:nvPr/>
        </p:nvSpPr>
        <p:spPr>
          <a:xfrm>
            <a:off x="84822" y="2573717"/>
            <a:ext cx="3037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Ph.D. (2020~2023)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Global Vision Scholarship 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717A9-5EF4-B9A2-D832-0B6DECA7C5D3}"/>
              </a:ext>
            </a:extLst>
          </p:cNvPr>
          <p:cNvSpPr txBox="1"/>
          <p:nvPr/>
        </p:nvSpPr>
        <p:spPr>
          <a:xfrm>
            <a:off x="2987540" y="2609397"/>
            <a:ext cx="3037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MS. (2012~2013)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EDISU Merit Scholarship </a:t>
            </a:r>
            <a:endParaRPr lang="en-US" sz="1600" dirty="0"/>
          </a:p>
        </p:txBody>
      </p:sp>
      <p:pic>
        <p:nvPicPr>
          <p:cNvPr id="1030" name="Picture 6" descr="Politecnico di Torino – Architettura - MiOrienta">
            <a:extLst>
              <a:ext uri="{FF2B5EF4-FFF2-40B4-BE49-F238E27FC236}">
                <a16:creationId xmlns:a16="http://schemas.microsoft.com/office/drawing/2014/main" id="{7373CC63-EB99-A5AE-FB82-0899A9CBE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744" y="1827648"/>
            <a:ext cx="1243457" cy="7855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LF-CERTIFICATION OF MERIT'S TRANSMISSION - Study in Torino">
            <a:extLst>
              <a:ext uri="{FF2B5EF4-FFF2-40B4-BE49-F238E27FC236}">
                <a16:creationId xmlns:a16="http://schemas.microsoft.com/office/drawing/2014/main" id="{81A7AAAF-56EF-9BD2-A232-392C9B894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89" y="949009"/>
            <a:ext cx="1016068" cy="103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Politecnico di Torino (POLITO) | SHIELD">
            <a:extLst>
              <a:ext uri="{FF2B5EF4-FFF2-40B4-BE49-F238E27FC236}">
                <a16:creationId xmlns:a16="http://schemas.microsoft.com/office/drawing/2014/main" id="{65C54345-8D16-3452-329E-8D081033E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59" y="953575"/>
            <a:ext cx="1122200" cy="112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rasmus+">
            <a:extLst>
              <a:ext uri="{FF2B5EF4-FFF2-40B4-BE49-F238E27FC236}">
                <a16:creationId xmlns:a16="http://schemas.microsoft.com/office/drawing/2014/main" id="{DF6FEE79-5D2C-E80A-BFC5-9921C6413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350" y="953575"/>
            <a:ext cx="1566094" cy="10389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almers University of Technology - Wikipedia">
            <a:extLst>
              <a:ext uri="{FF2B5EF4-FFF2-40B4-BE49-F238E27FC236}">
                <a16:creationId xmlns:a16="http://schemas.microsoft.com/office/drawing/2014/main" id="{BDC98E4B-2789-BD9E-54B8-04296D16D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228" y="953575"/>
            <a:ext cx="1140278" cy="106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halmers University of Technology - Study in Sweden">
            <a:extLst>
              <a:ext uri="{FF2B5EF4-FFF2-40B4-BE49-F238E27FC236}">
                <a16:creationId xmlns:a16="http://schemas.microsoft.com/office/drawing/2014/main" id="{003648C0-6F6F-087E-509E-30F2C2410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339" y="1716930"/>
            <a:ext cx="1341026" cy="8924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CDBA9B-0C1C-8F68-AC4A-7ADB7459D250}"/>
              </a:ext>
            </a:extLst>
          </p:cNvPr>
          <p:cNvSpPr txBox="1"/>
          <p:nvPr/>
        </p:nvSpPr>
        <p:spPr>
          <a:xfrm>
            <a:off x="6482936" y="2609397"/>
            <a:ext cx="3037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MS. (Feb 2013~ Sep 2013)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Erasmus/LLP Scholarship 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8EC131-C354-2034-7C3B-00294093370C}"/>
              </a:ext>
            </a:extLst>
          </p:cNvPr>
          <p:cNvSpPr txBox="1"/>
          <p:nvPr/>
        </p:nvSpPr>
        <p:spPr>
          <a:xfrm>
            <a:off x="9608012" y="2609397"/>
            <a:ext cx="3037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BS. (2006~ Sep 2010)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Merit scholarship</a:t>
            </a:r>
            <a:endParaRPr lang="en-US" sz="1600" dirty="0"/>
          </a:p>
        </p:txBody>
      </p:sp>
      <p:pic>
        <p:nvPicPr>
          <p:cNvPr id="1040" name="Picture 16" descr="No photo description available.">
            <a:extLst>
              <a:ext uri="{FF2B5EF4-FFF2-40B4-BE49-F238E27FC236}">
                <a16:creationId xmlns:a16="http://schemas.microsoft.com/office/drawing/2014/main" id="{603768D8-46AF-F7D8-6F6B-B5C07A819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0" y="1831327"/>
            <a:ext cx="1037596" cy="7781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uitems Logo Download png">
            <a:extLst>
              <a:ext uri="{FF2B5EF4-FFF2-40B4-BE49-F238E27FC236}">
                <a16:creationId xmlns:a16="http://schemas.microsoft.com/office/drawing/2014/main" id="{FCD3CD7A-653A-A77C-E267-BFBD29B82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605" y="955936"/>
            <a:ext cx="1070946" cy="107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166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eacher icons for free download | Freepik | Free icons, Icon set design,  School icon">
            <a:extLst>
              <a:ext uri="{FF2B5EF4-FFF2-40B4-BE49-F238E27FC236}">
                <a16:creationId xmlns:a16="http://schemas.microsoft.com/office/drawing/2014/main" id="{546F220A-C07E-0E0E-9B3D-ED44F44FE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635" y="528564"/>
            <a:ext cx="363957" cy="36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FC4A69-132D-FD71-F4CD-691CE4CACF6B}"/>
              </a:ext>
            </a:extLst>
          </p:cNvPr>
          <p:cNvSpPr txBox="1"/>
          <p:nvPr/>
        </p:nvSpPr>
        <p:spPr>
          <a:xfrm>
            <a:off x="1762247" y="448108"/>
            <a:ext cx="7082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National &amp; International Experience</a:t>
            </a:r>
          </a:p>
        </p:txBody>
      </p:sp>
      <p:pic>
        <p:nvPicPr>
          <p:cNvPr id="2" name="Picture 26" descr="Effat University Bundle Logo PNG Vector (AI) Free Download">
            <a:extLst>
              <a:ext uri="{FF2B5EF4-FFF2-40B4-BE49-F238E27FC236}">
                <a16:creationId xmlns:a16="http://schemas.microsoft.com/office/drawing/2014/main" id="{6BBC9752-F139-6E53-3A9F-8564A7BCC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226" y="1085269"/>
            <a:ext cx="649590" cy="91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828C41-667B-B1C2-B997-FA2151ECE521}"/>
              </a:ext>
            </a:extLst>
          </p:cNvPr>
          <p:cNvSpPr txBox="1"/>
          <p:nvPr/>
        </p:nvSpPr>
        <p:spPr>
          <a:xfrm>
            <a:off x="2163968" y="2663829"/>
            <a:ext cx="3037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(2014~2019)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Lab Engineer &amp; Lecturer</a:t>
            </a:r>
            <a:endParaRPr lang="en-US" sz="1600" dirty="0"/>
          </a:p>
        </p:txBody>
      </p:sp>
      <p:pic>
        <p:nvPicPr>
          <p:cNvPr id="8" name="Picture 4" descr="Effat University Garden Project – Saad Fayez AlHallaf">
            <a:extLst>
              <a:ext uri="{FF2B5EF4-FFF2-40B4-BE49-F238E27FC236}">
                <a16:creationId xmlns:a16="http://schemas.microsoft.com/office/drawing/2014/main" id="{F265810E-ACE4-FE07-F56B-86517A688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535" y="1906217"/>
            <a:ext cx="1618913" cy="9106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한국에너지공과대학교 대표 홈페이지">
            <a:extLst>
              <a:ext uri="{FF2B5EF4-FFF2-40B4-BE49-F238E27FC236}">
                <a16:creationId xmlns:a16="http://schemas.microsoft.com/office/drawing/2014/main" id="{7490F4B7-AD67-FAD8-7B0C-7F00EBA36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575" y="1311793"/>
            <a:ext cx="1601816" cy="3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한국에너지공과대학교 대표 홈페이지">
            <a:extLst>
              <a:ext uri="{FF2B5EF4-FFF2-40B4-BE49-F238E27FC236}">
                <a16:creationId xmlns:a16="http://schemas.microsoft.com/office/drawing/2014/main" id="{DDB76F73-C6E4-3370-E9BA-71F4ECE07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443" y="1728585"/>
            <a:ext cx="1844837" cy="10394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1B606B-3452-A785-BAF1-81B5FE011421}"/>
              </a:ext>
            </a:extLst>
          </p:cNvPr>
          <p:cNvSpPr txBox="1"/>
          <p:nvPr/>
        </p:nvSpPr>
        <p:spPr>
          <a:xfrm>
            <a:off x="7151623" y="2663829"/>
            <a:ext cx="3037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(2023~2024)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Postdoctoral Researcher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184851-70C4-EB8E-6278-2EAF107E3861}"/>
              </a:ext>
            </a:extLst>
          </p:cNvPr>
          <p:cNvSpPr txBox="1"/>
          <p:nvPr/>
        </p:nvSpPr>
        <p:spPr>
          <a:xfrm>
            <a:off x="-361439" y="2631703"/>
            <a:ext cx="3037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MS. (Fall 2013)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Teaching Assistant (TA)</a:t>
            </a:r>
            <a:endParaRPr lang="en-US" sz="1600" dirty="0"/>
          </a:p>
        </p:txBody>
      </p:sp>
      <p:pic>
        <p:nvPicPr>
          <p:cNvPr id="15" name="Picture 6" descr="Politecnico di Torino – Architettura - MiOrienta">
            <a:extLst>
              <a:ext uri="{FF2B5EF4-FFF2-40B4-BE49-F238E27FC236}">
                <a16:creationId xmlns:a16="http://schemas.microsoft.com/office/drawing/2014/main" id="{81FF43B0-DD88-B20A-49D2-DFC0B5BA7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65" y="1849954"/>
            <a:ext cx="1243457" cy="7855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Politecnico di Torino (POLITO) | SHIELD">
            <a:extLst>
              <a:ext uri="{FF2B5EF4-FFF2-40B4-BE49-F238E27FC236}">
                <a16:creationId xmlns:a16="http://schemas.microsoft.com/office/drawing/2014/main" id="{75494FB2-6431-DA4A-D8F3-5E1BB1AA0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95" y="1053997"/>
            <a:ext cx="1008195" cy="100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nha University|HANJIN KAL">
            <a:extLst>
              <a:ext uri="{FF2B5EF4-FFF2-40B4-BE49-F238E27FC236}">
                <a16:creationId xmlns:a16="http://schemas.microsoft.com/office/drawing/2014/main" id="{8ABD258D-5607-1D63-8EF6-6C34ECD72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270" y="1917760"/>
            <a:ext cx="1661816" cy="7460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Inha University - Wikipedia">
            <a:extLst>
              <a:ext uri="{FF2B5EF4-FFF2-40B4-BE49-F238E27FC236}">
                <a16:creationId xmlns:a16="http://schemas.microsoft.com/office/drawing/2014/main" id="{81134F93-3B47-8A4E-F43F-457976B36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078" y="1033517"/>
            <a:ext cx="1122200" cy="112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A366B7-A5AA-40E9-D6B6-7D343977CFF5}"/>
              </a:ext>
            </a:extLst>
          </p:cNvPr>
          <p:cNvSpPr txBox="1"/>
          <p:nvPr/>
        </p:nvSpPr>
        <p:spPr>
          <a:xfrm>
            <a:off x="4653191" y="2663829"/>
            <a:ext cx="3037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Ph.D. (2020~2021)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Lecture Assistant (LA)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E6B3B-82A1-12FE-606C-42EC3A6A23AC}"/>
              </a:ext>
            </a:extLst>
          </p:cNvPr>
          <p:cNvSpPr txBox="1"/>
          <p:nvPr/>
        </p:nvSpPr>
        <p:spPr>
          <a:xfrm>
            <a:off x="9616794" y="2663542"/>
            <a:ext cx="3037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(2024~Present)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Assistant Professor</a:t>
            </a:r>
            <a:endParaRPr lang="en-US" sz="1600" dirty="0"/>
          </a:p>
        </p:txBody>
      </p:sp>
      <p:pic>
        <p:nvPicPr>
          <p:cNvPr id="22" name="Picture 4" descr="🏛️ National University of Sciences &amp; Technology (NUST) (Islamabad,  Pakistan) - apply, prices, reviews | Smapse">
            <a:extLst>
              <a:ext uri="{FF2B5EF4-FFF2-40B4-BE49-F238E27FC236}">
                <a16:creationId xmlns:a16="http://schemas.microsoft.com/office/drawing/2014/main" id="{5FD4120A-F7DB-8CB3-A963-29318D95B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788" y="1728585"/>
            <a:ext cx="1668239" cy="9888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National University of Sciences &amp; Technology - Wikipedia">
            <a:extLst>
              <a:ext uri="{FF2B5EF4-FFF2-40B4-BE49-F238E27FC236}">
                <a16:creationId xmlns:a16="http://schemas.microsoft.com/office/drawing/2014/main" id="{03882F81-BCCB-A385-5A4A-963A37990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461" y="1085269"/>
            <a:ext cx="910640" cy="91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17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4" name="Picture 28" descr="IMC Lab - 한국에너지공과대학교">
            <a:extLst>
              <a:ext uri="{FF2B5EF4-FFF2-40B4-BE49-F238E27FC236}">
                <a16:creationId xmlns:a16="http://schemas.microsoft.com/office/drawing/2014/main" id="{1376F872-A495-7193-81CE-086467626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00" b="84250" l="11750" r="87250">
                        <a14:foregroundMark x1="28250" y1="29750" x2="28250" y2="29750"/>
                        <a14:foregroundMark x1="31125" y1="32750" x2="31125" y2="32750"/>
                        <a14:foregroundMark x1="29750" y1="36500" x2="29750" y2="36500"/>
                        <a14:foregroundMark x1="29250" y1="39750" x2="29250" y2="39750"/>
                        <a14:foregroundMark x1="36250" y1="16500" x2="36250" y2="16500"/>
                        <a14:foregroundMark x1="49250" y1="17500" x2="49250" y2="17500"/>
                        <a14:foregroundMark x1="47875" y1="12250" x2="47875" y2="12250"/>
                        <a14:foregroundMark x1="50875" y1="11500" x2="50875" y2="11500"/>
                        <a14:foregroundMark x1="44500" y1="14250" x2="44500" y2="14250"/>
                        <a14:foregroundMark x1="44375" y1="16250" x2="44375" y2="16250"/>
                        <a14:foregroundMark x1="61750" y1="16250" x2="61750" y2="16250"/>
                        <a14:foregroundMark x1="59875" y1="15250" x2="59875" y2="15250"/>
                        <a14:foregroundMark x1="57500" y1="31750" x2="57500" y2="31750"/>
                        <a14:foregroundMark x1="54500" y1="23250" x2="54500" y2="23250"/>
                        <a14:foregroundMark x1="72625" y1="31750" x2="72625" y2="31750"/>
                        <a14:foregroundMark x1="75750" y1="59000" x2="75750" y2="59000"/>
                        <a14:foregroundMark x1="31375" y1="33000" x2="31375" y2="33000"/>
                        <a14:foregroundMark x1="30125" y1="36500" x2="30125" y2="36500"/>
                        <a14:foregroundMark x1="26375" y1="56750" x2="26375" y2="56750"/>
                        <a14:foregroundMark x1="24250" y1="58000" x2="24250" y2="58000"/>
                        <a14:foregroundMark x1="26625" y1="62250" x2="26625" y2="62250"/>
                        <a14:foregroundMark x1="28250" y1="30750" x2="28250" y2="30750"/>
                        <a14:foregroundMark x1="28250" y1="30750" x2="28250" y2="30750"/>
                        <a14:foregroundMark x1="28500" y1="30250" x2="28500" y2="30250"/>
                        <a14:foregroundMark x1="28500" y1="29250" x2="28500" y2="29250"/>
                        <a14:foregroundMark x1="13375" y1="78000" x2="61875" y2="83500"/>
                        <a14:foregroundMark x1="61875" y1="83500" x2="87250" y2="77500"/>
                        <a14:foregroundMark x1="14125" y1="82250" x2="11750" y2="7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51" t="6900" r="9398" b="6898"/>
          <a:stretch/>
        </p:blipFill>
        <p:spPr bwMode="auto">
          <a:xfrm>
            <a:off x="9926620" y="1897419"/>
            <a:ext cx="2052102" cy="109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68F4CB-FC12-5AE6-B894-16C615E5CC9F}"/>
              </a:ext>
            </a:extLst>
          </p:cNvPr>
          <p:cNvSpPr txBox="1"/>
          <p:nvPr/>
        </p:nvSpPr>
        <p:spPr>
          <a:xfrm>
            <a:off x="3232152" y="392575"/>
            <a:ext cx="5623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International Collaborations</a:t>
            </a:r>
          </a:p>
        </p:txBody>
      </p:sp>
      <p:pic>
        <p:nvPicPr>
          <p:cNvPr id="4108" name="Picture 12" descr="KAIST - Wikipedia">
            <a:extLst>
              <a:ext uri="{FF2B5EF4-FFF2-40B4-BE49-F238E27FC236}">
                <a16:creationId xmlns:a16="http://schemas.microsoft.com/office/drawing/2014/main" id="{6F0F38BD-263A-F543-9321-F4B6BC455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394" y="1001213"/>
            <a:ext cx="1306357" cy="130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nha University - Wikipedia">
            <a:extLst>
              <a:ext uri="{FF2B5EF4-FFF2-40B4-BE49-F238E27FC236}">
                <a16:creationId xmlns:a16="http://schemas.microsoft.com/office/drawing/2014/main" id="{8C884B7C-792C-A4B9-BF17-949D213E8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309" y="1793923"/>
            <a:ext cx="1297853" cy="130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AE5A122F-572C-AFC6-E707-94BAC10F2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210" y="1283530"/>
            <a:ext cx="2313310" cy="29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Effat University Bundle Logo PNG Vector (AI) Free Download">
            <a:extLst>
              <a:ext uri="{FF2B5EF4-FFF2-40B4-BE49-F238E27FC236}">
                <a16:creationId xmlns:a16="http://schemas.microsoft.com/office/drawing/2014/main" id="{CEA57AB8-1646-685B-A2DD-79C355704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89" y="1720916"/>
            <a:ext cx="983947" cy="137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a light bulb in the shape of a head&#10;&#10;Description automatically generated">
            <a:extLst>
              <a:ext uri="{FF2B5EF4-FFF2-40B4-BE49-F238E27FC236}">
                <a16:creationId xmlns:a16="http://schemas.microsoft.com/office/drawing/2014/main" id="{02071C3A-DDAB-CAE7-4180-2A4020336F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598" y="1000652"/>
            <a:ext cx="1304139" cy="1306357"/>
          </a:xfrm>
          <a:prstGeom prst="rect">
            <a:avLst/>
          </a:prstGeom>
        </p:spPr>
      </p:pic>
      <p:pic>
        <p:nvPicPr>
          <p:cNvPr id="4126" name="Picture 30" descr="Hanyang University - Wikipedia">
            <a:extLst>
              <a:ext uri="{FF2B5EF4-FFF2-40B4-BE49-F238E27FC236}">
                <a16:creationId xmlns:a16="http://schemas.microsoft.com/office/drawing/2014/main" id="{D40CE6AB-0882-2C9C-D0FA-69BC8106C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173" y="1731893"/>
            <a:ext cx="1351759" cy="136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736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86</TotalTime>
  <Words>192</Words>
  <Application>Microsoft Office PowerPoint</Application>
  <PresentationFormat>Custom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Salman</dc:creator>
  <cp:lastModifiedBy>Muhammad Salman</cp:lastModifiedBy>
  <cp:revision>2</cp:revision>
  <dcterms:created xsi:type="dcterms:W3CDTF">2024-01-17T07:36:54Z</dcterms:created>
  <dcterms:modified xsi:type="dcterms:W3CDTF">2024-01-18T00:34:12Z</dcterms:modified>
</cp:coreProperties>
</file>